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3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8288000" cy="10287000"/>
  <p:notesSz cx="6858000" cy="9144000"/>
  <p:embeddedFontLst>
    <p:embeddedFont>
      <p:font typeface="Open Sauce Bold" panose="020B0604020202020204" charset="0"/>
      <p:regular r:id="rId20"/>
    </p:embeddedFont>
    <p:embeddedFont>
      <p:font typeface="Montserrat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Heavy" panose="020B0604020202020204" charset="0"/>
      <p:regular r:id="rId23"/>
    </p:embeddedFont>
    <p:embeddedFont>
      <p:font typeface="Open Sauce Bold Italics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sv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svg"/><Relationship Id="rId7" Type="http://schemas.openxmlformats.org/officeDocument/2006/relationships/image" Target="../media/image4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57.svg"/><Relationship Id="rId14" Type="http://schemas.openxmlformats.org/officeDocument/2006/relationships/hyperlink" Target="https://github.com/AndepuD" TargetMode="Externa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18" Type="http://schemas.openxmlformats.org/officeDocument/2006/relationships/image" Target="../media/image31.png"/><Relationship Id="rId26" Type="http://schemas.openxmlformats.org/officeDocument/2006/relationships/image" Target="../media/image51.png"/><Relationship Id="rId39" Type="http://schemas.openxmlformats.org/officeDocument/2006/relationships/image" Target="../media/image94.svg"/><Relationship Id="rId21" Type="http://schemas.openxmlformats.org/officeDocument/2006/relationships/image" Target="../media/image76.svg"/><Relationship Id="rId34" Type="http://schemas.openxmlformats.org/officeDocument/2006/relationships/image" Target="../media/image55.png"/><Relationship Id="rId42" Type="http://schemas.openxmlformats.org/officeDocument/2006/relationships/image" Target="../media/image59.png"/><Relationship Id="rId47" Type="http://schemas.openxmlformats.org/officeDocument/2006/relationships/image" Target="../media/image102.svg"/><Relationship Id="rId50" Type="http://schemas.openxmlformats.org/officeDocument/2006/relationships/image" Target="../media/image62.png"/><Relationship Id="rId55" Type="http://schemas.openxmlformats.org/officeDocument/2006/relationships/image" Target="../media/image108.svg"/><Relationship Id="rId63" Type="http://schemas.openxmlformats.org/officeDocument/2006/relationships/image" Target="../media/image112.svg"/><Relationship Id="rId68" Type="http://schemas.openxmlformats.org/officeDocument/2006/relationships/image" Target="../media/image68.png"/><Relationship Id="rId76" Type="http://schemas.openxmlformats.org/officeDocument/2006/relationships/image" Target="../media/image72.png"/><Relationship Id="rId84" Type="http://schemas.openxmlformats.org/officeDocument/2006/relationships/image" Target="../media/image75.png"/><Relationship Id="rId89" Type="http://schemas.openxmlformats.org/officeDocument/2006/relationships/image" Target="../media/image134.svg"/><Relationship Id="rId7" Type="http://schemas.openxmlformats.org/officeDocument/2006/relationships/image" Target="../media/image66.svg"/><Relationship Id="rId71" Type="http://schemas.openxmlformats.org/officeDocument/2006/relationships/image" Target="../media/image118.svg"/><Relationship Id="rId2" Type="http://schemas.openxmlformats.org/officeDocument/2006/relationships/image" Target="../media/image41.png"/><Relationship Id="rId16" Type="http://schemas.openxmlformats.org/officeDocument/2006/relationships/image" Target="../media/image47.png"/><Relationship Id="rId29" Type="http://schemas.openxmlformats.org/officeDocument/2006/relationships/image" Target="../media/image84.svg"/><Relationship Id="rId11" Type="http://schemas.openxmlformats.org/officeDocument/2006/relationships/image" Target="../media/image70.svg"/><Relationship Id="rId24" Type="http://schemas.openxmlformats.org/officeDocument/2006/relationships/image" Target="../media/image50.png"/><Relationship Id="rId32" Type="http://schemas.openxmlformats.org/officeDocument/2006/relationships/image" Target="../media/image54.png"/><Relationship Id="rId37" Type="http://schemas.openxmlformats.org/officeDocument/2006/relationships/image" Target="../media/image92.svg"/><Relationship Id="rId40" Type="http://schemas.openxmlformats.org/officeDocument/2006/relationships/image" Target="../media/image58.png"/><Relationship Id="rId45" Type="http://schemas.openxmlformats.org/officeDocument/2006/relationships/image" Target="../media/image100.svg"/><Relationship Id="rId53" Type="http://schemas.openxmlformats.org/officeDocument/2006/relationships/image" Target="../media/image106.svg"/><Relationship Id="rId58" Type="http://schemas.openxmlformats.org/officeDocument/2006/relationships/image" Target="../media/image34.png"/><Relationship Id="rId66" Type="http://schemas.openxmlformats.org/officeDocument/2006/relationships/image" Target="../media/image11.png"/><Relationship Id="rId74" Type="http://schemas.openxmlformats.org/officeDocument/2006/relationships/image" Target="../media/image71.png"/><Relationship Id="rId79" Type="http://schemas.openxmlformats.org/officeDocument/2006/relationships/image" Target="../media/image126.svg"/><Relationship Id="rId87" Type="http://schemas.openxmlformats.org/officeDocument/2006/relationships/image" Target="../media/image132.svg"/><Relationship Id="rId5" Type="http://schemas.openxmlformats.org/officeDocument/2006/relationships/image" Target="../media/image64.svg"/><Relationship Id="rId61" Type="http://schemas.openxmlformats.org/officeDocument/2006/relationships/image" Target="../media/image45.svg"/><Relationship Id="rId82" Type="http://schemas.openxmlformats.org/officeDocument/2006/relationships/image" Target="../media/image33.png"/><Relationship Id="rId90" Type="http://schemas.openxmlformats.org/officeDocument/2006/relationships/image" Target="../media/image78.png"/><Relationship Id="rId19" Type="http://schemas.openxmlformats.org/officeDocument/2006/relationships/image" Target="../media/image43.svg"/><Relationship Id="rId14" Type="http://schemas.openxmlformats.org/officeDocument/2006/relationships/image" Target="../media/image9.png"/><Relationship Id="rId22" Type="http://schemas.openxmlformats.org/officeDocument/2006/relationships/image" Target="../media/image49.png"/><Relationship Id="rId27" Type="http://schemas.openxmlformats.org/officeDocument/2006/relationships/image" Target="../media/image82.svg"/><Relationship Id="rId30" Type="http://schemas.openxmlformats.org/officeDocument/2006/relationships/image" Target="../media/image53.png"/><Relationship Id="rId35" Type="http://schemas.openxmlformats.org/officeDocument/2006/relationships/image" Target="../media/image90.svg"/><Relationship Id="rId43" Type="http://schemas.openxmlformats.org/officeDocument/2006/relationships/image" Target="../media/image98.svg"/><Relationship Id="rId48" Type="http://schemas.openxmlformats.org/officeDocument/2006/relationships/image" Target="../media/image10.png"/><Relationship Id="rId56" Type="http://schemas.openxmlformats.org/officeDocument/2006/relationships/image" Target="../media/image65.png"/><Relationship Id="rId64" Type="http://schemas.openxmlformats.org/officeDocument/2006/relationships/image" Target="../media/image67.png"/><Relationship Id="rId69" Type="http://schemas.openxmlformats.org/officeDocument/2006/relationships/image" Target="../media/image116.svg"/><Relationship Id="rId77" Type="http://schemas.openxmlformats.org/officeDocument/2006/relationships/image" Target="../media/image124.svg"/><Relationship Id="rId8" Type="http://schemas.openxmlformats.org/officeDocument/2006/relationships/image" Target="../media/image44.png"/><Relationship Id="rId51" Type="http://schemas.openxmlformats.org/officeDocument/2006/relationships/image" Target="../media/image104.svg"/><Relationship Id="rId72" Type="http://schemas.openxmlformats.org/officeDocument/2006/relationships/image" Target="../media/image70.png"/><Relationship Id="rId80" Type="http://schemas.openxmlformats.org/officeDocument/2006/relationships/image" Target="../media/image74.png"/><Relationship Id="rId85" Type="http://schemas.openxmlformats.org/officeDocument/2006/relationships/image" Target="../media/image130.svg"/><Relationship Id="rId3" Type="http://schemas.openxmlformats.org/officeDocument/2006/relationships/image" Target="../media/image62.svg"/><Relationship Id="rId12" Type="http://schemas.openxmlformats.org/officeDocument/2006/relationships/image" Target="../media/image46.png"/><Relationship Id="rId17" Type="http://schemas.openxmlformats.org/officeDocument/2006/relationships/image" Target="../media/image74.svg"/><Relationship Id="rId25" Type="http://schemas.openxmlformats.org/officeDocument/2006/relationships/image" Target="../media/image80.svg"/><Relationship Id="rId33" Type="http://schemas.openxmlformats.org/officeDocument/2006/relationships/image" Target="../media/image88.svg"/><Relationship Id="rId38" Type="http://schemas.openxmlformats.org/officeDocument/2006/relationships/image" Target="../media/image57.png"/><Relationship Id="rId46" Type="http://schemas.openxmlformats.org/officeDocument/2006/relationships/image" Target="../media/image61.png"/><Relationship Id="rId59" Type="http://schemas.openxmlformats.org/officeDocument/2006/relationships/image" Target="../media/image49.svg"/><Relationship Id="rId67" Type="http://schemas.openxmlformats.org/officeDocument/2006/relationships/image" Target="../media/image17.svg"/><Relationship Id="rId20" Type="http://schemas.openxmlformats.org/officeDocument/2006/relationships/image" Target="../media/image48.png"/><Relationship Id="rId41" Type="http://schemas.openxmlformats.org/officeDocument/2006/relationships/image" Target="../media/image96.svg"/><Relationship Id="rId54" Type="http://schemas.openxmlformats.org/officeDocument/2006/relationships/image" Target="../media/image64.png"/><Relationship Id="rId62" Type="http://schemas.openxmlformats.org/officeDocument/2006/relationships/image" Target="../media/image66.png"/><Relationship Id="rId70" Type="http://schemas.openxmlformats.org/officeDocument/2006/relationships/image" Target="../media/image69.png"/><Relationship Id="rId75" Type="http://schemas.openxmlformats.org/officeDocument/2006/relationships/image" Target="../media/image122.svg"/><Relationship Id="rId83" Type="http://schemas.openxmlformats.org/officeDocument/2006/relationships/image" Target="../media/image47.svg"/><Relationship Id="rId88" Type="http://schemas.openxmlformats.org/officeDocument/2006/relationships/image" Target="../media/image77.png"/><Relationship Id="rId91" Type="http://schemas.openxmlformats.org/officeDocument/2006/relationships/image" Target="../media/image1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image" Target="../media/image13.svg"/><Relationship Id="rId23" Type="http://schemas.openxmlformats.org/officeDocument/2006/relationships/image" Target="../media/image78.svg"/><Relationship Id="rId28" Type="http://schemas.openxmlformats.org/officeDocument/2006/relationships/image" Target="../media/image52.png"/><Relationship Id="rId36" Type="http://schemas.openxmlformats.org/officeDocument/2006/relationships/image" Target="../media/image56.png"/><Relationship Id="rId49" Type="http://schemas.openxmlformats.org/officeDocument/2006/relationships/image" Target="../media/image15.svg"/><Relationship Id="rId57" Type="http://schemas.openxmlformats.org/officeDocument/2006/relationships/image" Target="../media/image110.svg"/><Relationship Id="rId10" Type="http://schemas.openxmlformats.org/officeDocument/2006/relationships/image" Target="../media/image45.png"/><Relationship Id="rId31" Type="http://schemas.openxmlformats.org/officeDocument/2006/relationships/image" Target="../media/image86.svg"/><Relationship Id="rId44" Type="http://schemas.openxmlformats.org/officeDocument/2006/relationships/image" Target="../media/image60.png"/><Relationship Id="rId52" Type="http://schemas.openxmlformats.org/officeDocument/2006/relationships/image" Target="../media/image63.png"/><Relationship Id="rId60" Type="http://schemas.openxmlformats.org/officeDocument/2006/relationships/image" Target="../media/image32.png"/><Relationship Id="rId65" Type="http://schemas.openxmlformats.org/officeDocument/2006/relationships/image" Target="../media/image114.svg"/><Relationship Id="rId73" Type="http://schemas.openxmlformats.org/officeDocument/2006/relationships/image" Target="../media/image120.svg"/><Relationship Id="rId78" Type="http://schemas.openxmlformats.org/officeDocument/2006/relationships/image" Target="../media/image73.png"/><Relationship Id="rId81" Type="http://schemas.openxmlformats.org/officeDocument/2006/relationships/image" Target="../media/image128.svg"/><Relationship Id="rId86" Type="http://schemas.openxmlformats.org/officeDocument/2006/relationships/image" Target="../media/image76.png"/><Relationship Id="rId4" Type="http://schemas.openxmlformats.org/officeDocument/2006/relationships/image" Target="../media/image42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7.sv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12" Type="http://schemas.openxmlformats.org/officeDocument/2006/relationships/image" Target="../media/image16.png"/><Relationship Id="rId17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FDAE4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313" b="-3520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26484" y="888389"/>
            <a:ext cx="4313227" cy="1207704"/>
          </a:xfrm>
          <a:custGeom>
            <a:avLst/>
            <a:gdLst/>
            <a:ahLst/>
            <a:cxnLst/>
            <a:rect l="l" t="t" r="r" b="b"/>
            <a:pathLst>
              <a:path w="4313227" h="1207704">
                <a:moveTo>
                  <a:pt x="0" y="0"/>
                </a:moveTo>
                <a:lnTo>
                  <a:pt x="4313227" y="0"/>
                </a:lnTo>
                <a:lnTo>
                  <a:pt x="4313227" y="1207704"/>
                </a:lnTo>
                <a:lnTo>
                  <a:pt x="0" y="1207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7521" y="3346620"/>
            <a:ext cx="7214594" cy="128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Coingeco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1" y="4403531"/>
            <a:ext cx="8293728" cy="200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b="1" spc="-232">
                <a:solidFill>
                  <a:srgbClr val="5F2C8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521" y="6550297"/>
            <a:ext cx="6832368" cy="4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By Andepu Daniel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3622" y="694996"/>
            <a:ext cx="12775777" cy="77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Code: Creating the SQL Table</a:t>
            </a:r>
            <a:endParaRPr lang="en-US" sz="4692" b="1" spc="-93" dirty="0">
              <a:solidFill>
                <a:srgbClr val="5F2C85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22" y="1686042"/>
            <a:ext cx="15240000" cy="77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034" y="3348832"/>
            <a:ext cx="8575931" cy="30861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45136B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17592" y="3676944"/>
            <a:ext cx="7694557" cy="200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Statistics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4198133" y="4951155"/>
            <a:ext cx="897922" cy="0"/>
          </a:xfrm>
          <a:prstGeom prst="line">
            <a:avLst/>
          </a:prstGeom>
          <a:ln w="28575" cap="rnd">
            <a:solidFill>
              <a:srgbClr val="5F2C85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>
            <a:off x="1885579" y="3810757"/>
            <a:ext cx="2312177" cy="2312177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174" y="3892645"/>
            <a:ext cx="2183690" cy="218369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4198133" y="7250778"/>
            <a:ext cx="830149" cy="3057"/>
          </a:xfrm>
          <a:prstGeom prst="line">
            <a:avLst/>
          </a:prstGeom>
          <a:ln w="28575" cap="rnd">
            <a:solidFill>
              <a:srgbClr val="5F2C85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>
            <a:off x="1885579" y="6113437"/>
            <a:ext cx="2312177" cy="2312177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174" y="6195325"/>
            <a:ext cx="2183690" cy="218369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953187" y="2367845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4655" y="4181804"/>
            <a:ext cx="5722599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b="1" spc="-56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100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24655" y="4610699"/>
            <a:ext cx="6609283" cy="69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We Harvested the Top 100 coins from thecoingeco website through the Pycoingeco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24655" y="6484484"/>
            <a:ext cx="5722599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b="1" spc="-56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10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24655" y="6913379"/>
            <a:ext cx="6609283" cy="67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Only 10 of the 100 cryptocurrencies were taken into account for the visualization.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805072" y="6961750"/>
            <a:ext cx="7736182" cy="62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  <a:r>
              <a:rPr lang="en-US" sz="3708" b="1">
                <a:solidFill>
                  <a:srgbClr val="5F2C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805072" y="4636307"/>
            <a:ext cx="7736182" cy="62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  <a:r>
              <a:rPr lang="en-US" sz="3708" b="1">
                <a:solidFill>
                  <a:srgbClr val="5F2C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80560" y="2009431"/>
            <a:ext cx="13397623" cy="7443467"/>
          </a:xfrm>
          <a:custGeom>
            <a:avLst/>
            <a:gdLst/>
            <a:ahLst/>
            <a:cxnLst/>
            <a:rect l="l" t="t" r="r" b="b"/>
            <a:pathLst>
              <a:path w="13397623" h="7443467">
                <a:moveTo>
                  <a:pt x="0" y="0"/>
                </a:moveTo>
                <a:lnTo>
                  <a:pt x="13397622" y="0"/>
                </a:lnTo>
                <a:lnTo>
                  <a:pt x="13397622" y="7443467"/>
                </a:lnTo>
                <a:lnTo>
                  <a:pt x="0" y="744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96" b="-1221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3623" y="694996"/>
            <a:ext cx="5804516" cy="1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Ranking By Market Cap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31757" y="1825375"/>
            <a:ext cx="13024486" cy="7432925"/>
          </a:xfrm>
          <a:custGeom>
            <a:avLst/>
            <a:gdLst/>
            <a:ahLst/>
            <a:cxnLst/>
            <a:rect l="l" t="t" r="r" b="b"/>
            <a:pathLst>
              <a:path w="13024486" h="7432925">
                <a:moveTo>
                  <a:pt x="0" y="0"/>
                </a:moveTo>
                <a:lnTo>
                  <a:pt x="13024486" y="0"/>
                </a:lnTo>
                <a:lnTo>
                  <a:pt x="13024486" y="7432925"/>
                </a:lnTo>
                <a:lnTo>
                  <a:pt x="0" y="74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3623" y="694996"/>
            <a:ext cx="12747920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Relevant Relationships Between Values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31757" y="1825375"/>
            <a:ext cx="13024486" cy="7432925"/>
          </a:xfrm>
          <a:custGeom>
            <a:avLst/>
            <a:gdLst/>
            <a:ahLst/>
            <a:cxnLst/>
            <a:rect l="l" t="t" r="r" b="b"/>
            <a:pathLst>
              <a:path w="13024486" h="7432925">
                <a:moveTo>
                  <a:pt x="0" y="0"/>
                </a:moveTo>
                <a:lnTo>
                  <a:pt x="13024486" y="0"/>
                </a:lnTo>
                <a:lnTo>
                  <a:pt x="13024486" y="7432925"/>
                </a:lnTo>
                <a:lnTo>
                  <a:pt x="0" y="74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8" b="-15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3623" y="694996"/>
            <a:ext cx="12747920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Relevant Relationships Between Values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0437" y="2284531"/>
            <a:ext cx="5804516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Financial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0437" y="3410627"/>
            <a:ext cx="4276000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b="1" spc="-56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Investment Decisions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437" y="3839522"/>
            <a:ext cx="6609283" cy="280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From the Data I will recommend That my client Invest in more the following coins in the following order:</a:t>
            </a:r>
          </a:p>
          <a:p>
            <a:pPr marL="403046" lvl="1" indent="-201523" algn="l">
              <a:lnSpc>
                <a:spcPts val="2800"/>
              </a:lnSpc>
              <a:buFont typeface="Arial"/>
              <a:buChar char="•"/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USDT</a:t>
            </a:r>
          </a:p>
          <a:p>
            <a:pPr marL="403046" lvl="1" indent="-201523" algn="l">
              <a:lnSpc>
                <a:spcPts val="2800"/>
              </a:lnSpc>
              <a:buFont typeface="Arial"/>
              <a:buChar char="•"/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BTC</a:t>
            </a:r>
          </a:p>
          <a:p>
            <a:pPr marL="403046" lvl="1" indent="-201523" algn="l">
              <a:lnSpc>
                <a:spcPts val="2800"/>
              </a:lnSpc>
              <a:buFont typeface="Arial"/>
              <a:buChar char="•"/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ETH</a:t>
            </a:r>
          </a:p>
          <a:p>
            <a:pPr marL="403046" lvl="1" indent="-201523" algn="l">
              <a:lnSpc>
                <a:spcPts val="2800"/>
              </a:lnSpc>
              <a:buFont typeface="Arial"/>
              <a:buChar char="•"/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USDC</a:t>
            </a:r>
          </a:p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This is due to their high Volume on the open market and Ease of liquidation of assets if need be.</a:t>
            </a:r>
          </a:p>
        </p:txBody>
      </p:sp>
      <p:sp>
        <p:nvSpPr>
          <p:cNvPr id="8" name="Freeform 8"/>
          <p:cNvSpPr/>
          <p:nvPr/>
        </p:nvSpPr>
        <p:spPr>
          <a:xfrm>
            <a:off x="14155162" y="2771294"/>
            <a:ext cx="1392966" cy="1392966"/>
          </a:xfrm>
          <a:custGeom>
            <a:avLst/>
            <a:gdLst/>
            <a:ahLst/>
            <a:cxnLst/>
            <a:rect l="l" t="t" r="r" b="b"/>
            <a:pathLst>
              <a:path w="1392966" h="1392966">
                <a:moveTo>
                  <a:pt x="0" y="0"/>
                </a:moveTo>
                <a:lnTo>
                  <a:pt x="1392966" y="0"/>
                </a:lnTo>
                <a:lnTo>
                  <a:pt x="1392966" y="1392966"/>
                </a:lnTo>
                <a:lnTo>
                  <a:pt x="0" y="139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922642" y="5766000"/>
            <a:ext cx="1858006" cy="1236419"/>
          </a:xfrm>
          <a:custGeom>
            <a:avLst/>
            <a:gdLst/>
            <a:ahLst/>
            <a:cxnLst/>
            <a:rect l="l" t="t" r="r" b="b"/>
            <a:pathLst>
              <a:path w="1858006" h="1236419">
                <a:moveTo>
                  <a:pt x="0" y="0"/>
                </a:moveTo>
                <a:lnTo>
                  <a:pt x="1858006" y="0"/>
                </a:lnTo>
                <a:lnTo>
                  <a:pt x="1858006" y="1236418"/>
                </a:lnTo>
                <a:lnTo>
                  <a:pt x="0" y="123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53528" y="5588019"/>
            <a:ext cx="1589484" cy="1592380"/>
          </a:xfrm>
          <a:custGeom>
            <a:avLst/>
            <a:gdLst/>
            <a:ahLst/>
            <a:cxnLst/>
            <a:rect l="l" t="t" r="r" b="b"/>
            <a:pathLst>
              <a:path w="1589484" h="1592380">
                <a:moveTo>
                  <a:pt x="0" y="0"/>
                </a:moveTo>
                <a:lnTo>
                  <a:pt x="1589485" y="0"/>
                </a:lnTo>
                <a:lnTo>
                  <a:pt x="1589485" y="1592380"/>
                </a:lnTo>
                <a:lnTo>
                  <a:pt x="0" y="159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307699" y="2771294"/>
            <a:ext cx="1589484" cy="1392966"/>
          </a:xfrm>
          <a:custGeom>
            <a:avLst/>
            <a:gdLst/>
            <a:ahLst/>
            <a:cxnLst/>
            <a:rect l="l" t="t" r="r" b="b"/>
            <a:pathLst>
              <a:path w="1589484" h="1392966">
                <a:moveTo>
                  <a:pt x="0" y="0"/>
                </a:moveTo>
                <a:lnTo>
                  <a:pt x="1589485" y="0"/>
                </a:lnTo>
                <a:lnTo>
                  <a:pt x="1589485" y="1392966"/>
                </a:lnTo>
                <a:lnTo>
                  <a:pt x="0" y="1392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15165" y="3986279"/>
            <a:ext cx="1622015" cy="1601740"/>
          </a:xfrm>
          <a:custGeom>
            <a:avLst/>
            <a:gdLst/>
            <a:ahLst/>
            <a:cxnLst/>
            <a:rect l="l" t="t" r="r" b="b"/>
            <a:pathLst>
              <a:path w="1622015" h="1601740">
                <a:moveTo>
                  <a:pt x="0" y="0"/>
                </a:moveTo>
                <a:lnTo>
                  <a:pt x="1622015" y="0"/>
                </a:lnTo>
                <a:lnTo>
                  <a:pt x="1622015" y="1601740"/>
                </a:lnTo>
                <a:lnTo>
                  <a:pt x="0" y="1601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9871" y="2680192"/>
            <a:ext cx="8892659" cy="4924128"/>
            <a:chOff x="0" y="0"/>
            <a:chExt cx="2785608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5F2C8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88696" y="6385721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488696" y="5549952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488696" y="5980242"/>
            <a:ext cx="323520" cy="323665"/>
          </a:xfrm>
          <a:custGeom>
            <a:avLst/>
            <a:gdLst/>
            <a:ahLst/>
            <a:cxnLst/>
            <a:rect l="l" t="t" r="r" b="b"/>
            <a:pathLst>
              <a:path w="323520" h="323665">
                <a:moveTo>
                  <a:pt x="0" y="0"/>
                </a:moveTo>
                <a:lnTo>
                  <a:pt x="323519" y="0"/>
                </a:lnTo>
                <a:lnTo>
                  <a:pt x="323519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88696" y="5142256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8394" y="2100713"/>
            <a:ext cx="6083085" cy="6083085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434840" y="2667169"/>
            <a:ext cx="4950194" cy="4950174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b="-3157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516805" y="1028700"/>
            <a:ext cx="4313227" cy="1207704"/>
          </a:xfrm>
          <a:custGeom>
            <a:avLst/>
            <a:gdLst/>
            <a:ahLst/>
            <a:cxnLst/>
            <a:rect l="l" t="t" r="r" b="b"/>
            <a:pathLst>
              <a:path w="4313227" h="1207704">
                <a:moveTo>
                  <a:pt x="0" y="0"/>
                </a:moveTo>
                <a:lnTo>
                  <a:pt x="4313227" y="0"/>
                </a:lnTo>
                <a:lnTo>
                  <a:pt x="4313227" y="1207704"/>
                </a:lnTo>
                <a:lnTo>
                  <a:pt x="0" y="12077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938726" y="5951667"/>
            <a:ext cx="3857414" cy="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 u="sng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github.com/AndepuD"/>
              </a:rPr>
              <a:t>AndepuD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38726" y="5521377"/>
            <a:ext cx="3760379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andepudaniel@gmail.com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38726" y="6365522"/>
            <a:ext cx="3390341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Abuja, Nigeria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38726" y="5126704"/>
            <a:ext cx="2709668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+234-808-461-8993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49471" y="4475066"/>
            <a:ext cx="3374058" cy="49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Daniel Andepu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38680" y="2948548"/>
            <a:ext cx="4690387" cy="86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b="1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38680" y="3787218"/>
            <a:ext cx="4872554" cy="42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your time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429" y="7804110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125847" y="7810231"/>
            <a:ext cx="841683" cy="829440"/>
          </a:xfrm>
          <a:custGeom>
            <a:avLst/>
            <a:gdLst/>
            <a:ahLst/>
            <a:cxnLst/>
            <a:rect l="l" t="t" r="r" b="b"/>
            <a:pathLst>
              <a:path w="841683" h="829440">
                <a:moveTo>
                  <a:pt x="0" y="0"/>
                </a:moveTo>
                <a:lnTo>
                  <a:pt x="841683" y="0"/>
                </a:lnTo>
                <a:lnTo>
                  <a:pt x="841683" y="829440"/>
                </a:lnTo>
                <a:lnTo>
                  <a:pt x="0" y="82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30978" y="7798685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075592" y="4287504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075592" y="6536614"/>
            <a:ext cx="841683" cy="843216"/>
          </a:xfrm>
          <a:custGeom>
            <a:avLst/>
            <a:gdLst/>
            <a:ahLst/>
            <a:cxnLst/>
            <a:rect l="l" t="t" r="r" b="b"/>
            <a:pathLst>
              <a:path w="841683" h="843216">
                <a:moveTo>
                  <a:pt x="0" y="0"/>
                </a:moveTo>
                <a:lnTo>
                  <a:pt x="841683" y="0"/>
                </a:lnTo>
                <a:lnTo>
                  <a:pt x="841683" y="843216"/>
                </a:lnTo>
                <a:lnTo>
                  <a:pt x="0" y="843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020070" y="6439478"/>
            <a:ext cx="690402" cy="1037489"/>
          </a:xfrm>
          <a:custGeom>
            <a:avLst/>
            <a:gdLst/>
            <a:ahLst/>
            <a:cxnLst/>
            <a:rect l="l" t="t" r="r" b="b"/>
            <a:pathLst>
              <a:path w="690402" h="1037489">
                <a:moveTo>
                  <a:pt x="0" y="0"/>
                </a:moveTo>
                <a:lnTo>
                  <a:pt x="690402" y="0"/>
                </a:lnTo>
                <a:lnTo>
                  <a:pt x="690402" y="1037489"/>
                </a:lnTo>
                <a:lnTo>
                  <a:pt x="0" y="1037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585408" y="6537381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075592" y="542060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519980" y="7944900"/>
            <a:ext cx="841683" cy="560102"/>
          </a:xfrm>
          <a:custGeom>
            <a:avLst/>
            <a:gdLst/>
            <a:ahLst/>
            <a:cxnLst/>
            <a:rect l="l" t="t" r="r" b="b"/>
            <a:pathLst>
              <a:path w="841683" h="560102">
                <a:moveTo>
                  <a:pt x="0" y="0"/>
                </a:moveTo>
                <a:lnTo>
                  <a:pt x="841683" y="0"/>
                </a:lnTo>
                <a:lnTo>
                  <a:pt x="841683" y="560102"/>
                </a:lnTo>
                <a:lnTo>
                  <a:pt x="0" y="560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664051" y="4287504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151820" y="4287504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749776" y="542060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6125847" y="6535845"/>
            <a:ext cx="841683" cy="844755"/>
          </a:xfrm>
          <a:custGeom>
            <a:avLst/>
            <a:gdLst/>
            <a:ahLst/>
            <a:cxnLst/>
            <a:rect l="l" t="t" r="r" b="b"/>
            <a:pathLst>
              <a:path w="841683" h="844755">
                <a:moveTo>
                  <a:pt x="0" y="0"/>
                </a:moveTo>
                <a:lnTo>
                  <a:pt x="841683" y="0"/>
                </a:lnTo>
                <a:lnTo>
                  <a:pt x="841683" y="844754"/>
                </a:lnTo>
                <a:lnTo>
                  <a:pt x="0" y="8447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4520423" y="6536614"/>
            <a:ext cx="841683" cy="843216"/>
          </a:xfrm>
          <a:custGeom>
            <a:avLst/>
            <a:gdLst/>
            <a:ahLst/>
            <a:cxnLst/>
            <a:rect l="l" t="t" r="r" b="b"/>
            <a:pathLst>
              <a:path w="841683" h="843216">
                <a:moveTo>
                  <a:pt x="0" y="0"/>
                </a:moveTo>
                <a:lnTo>
                  <a:pt x="841683" y="0"/>
                </a:lnTo>
                <a:lnTo>
                  <a:pt x="841683" y="843216"/>
                </a:lnTo>
                <a:lnTo>
                  <a:pt x="0" y="843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450893" y="542060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241337" y="542060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4941265" y="5420608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450893" y="4075934"/>
            <a:ext cx="841683" cy="1264824"/>
          </a:xfrm>
          <a:custGeom>
            <a:avLst/>
            <a:gdLst/>
            <a:ahLst/>
            <a:cxnLst/>
            <a:rect l="l" t="t" r="r" b="b"/>
            <a:pathLst>
              <a:path w="841683" h="1264824">
                <a:moveTo>
                  <a:pt x="0" y="0"/>
                </a:moveTo>
                <a:lnTo>
                  <a:pt x="841683" y="0"/>
                </a:lnTo>
                <a:lnTo>
                  <a:pt x="841683" y="1264823"/>
                </a:lnTo>
                <a:lnTo>
                  <a:pt x="0" y="12648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6241337" y="4428295"/>
            <a:ext cx="841683" cy="560102"/>
          </a:xfrm>
          <a:custGeom>
            <a:avLst/>
            <a:gdLst/>
            <a:ahLst/>
            <a:cxnLst/>
            <a:rect l="l" t="t" r="r" b="b"/>
            <a:pathLst>
              <a:path w="841683" h="560102">
                <a:moveTo>
                  <a:pt x="0" y="0"/>
                </a:moveTo>
                <a:lnTo>
                  <a:pt x="841682" y="0"/>
                </a:lnTo>
                <a:lnTo>
                  <a:pt x="841682" y="560101"/>
                </a:lnTo>
                <a:lnTo>
                  <a:pt x="0" y="56010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3619973" y="7804110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619973" y="4245420"/>
            <a:ext cx="841683" cy="925851"/>
          </a:xfrm>
          <a:custGeom>
            <a:avLst/>
            <a:gdLst/>
            <a:ahLst/>
            <a:cxnLst/>
            <a:rect l="l" t="t" r="r" b="b"/>
            <a:pathLst>
              <a:path w="841683" h="925851">
                <a:moveTo>
                  <a:pt x="0" y="0"/>
                </a:moveTo>
                <a:lnTo>
                  <a:pt x="841682" y="0"/>
                </a:lnTo>
                <a:lnTo>
                  <a:pt x="841682" y="925851"/>
                </a:lnTo>
                <a:lnTo>
                  <a:pt x="0" y="92585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523588" y="2980730"/>
            <a:ext cx="841683" cy="726908"/>
          </a:xfrm>
          <a:custGeom>
            <a:avLst/>
            <a:gdLst/>
            <a:ahLst/>
            <a:cxnLst/>
            <a:rect l="l" t="t" r="r" b="b"/>
            <a:pathLst>
              <a:path w="841683" h="726908">
                <a:moveTo>
                  <a:pt x="0" y="0"/>
                </a:moveTo>
                <a:lnTo>
                  <a:pt x="841683" y="0"/>
                </a:lnTo>
                <a:lnTo>
                  <a:pt x="841683" y="726908"/>
                </a:lnTo>
                <a:lnTo>
                  <a:pt x="0" y="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415205" y="2923343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41265" y="2923343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756682" y="2942472"/>
            <a:ext cx="841683" cy="803425"/>
          </a:xfrm>
          <a:custGeom>
            <a:avLst/>
            <a:gdLst/>
            <a:ahLst/>
            <a:cxnLst/>
            <a:rect l="l" t="t" r="r" b="b"/>
            <a:pathLst>
              <a:path w="841683" h="803425">
                <a:moveTo>
                  <a:pt x="0" y="0"/>
                </a:moveTo>
                <a:lnTo>
                  <a:pt x="841683" y="0"/>
                </a:lnTo>
                <a:lnTo>
                  <a:pt x="841683" y="803424"/>
                </a:lnTo>
                <a:lnTo>
                  <a:pt x="0" y="80342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125847" y="2856894"/>
            <a:ext cx="841683" cy="974580"/>
          </a:xfrm>
          <a:custGeom>
            <a:avLst/>
            <a:gdLst/>
            <a:ahLst/>
            <a:cxnLst/>
            <a:rect l="l" t="t" r="r" b="b"/>
            <a:pathLst>
              <a:path w="841683" h="974580">
                <a:moveTo>
                  <a:pt x="0" y="0"/>
                </a:moveTo>
                <a:lnTo>
                  <a:pt x="841683" y="0"/>
                </a:lnTo>
                <a:lnTo>
                  <a:pt x="841683" y="974580"/>
                </a:lnTo>
                <a:lnTo>
                  <a:pt x="0" y="974580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xmlns="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85663" y="2808390"/>
            <a:ext cx="841683" cy="1071587"/>
          </a:xfrm>
          <a:custGeom>
            <a:avLst/>
            <a:gdLst/>
            <a:ahLst/>
            <a:cxnLst/>
            <a:rect l="l" t="t" r="r" b="b"/>
            <a:pathLst>
              <a:path w="841683" h="1071587">
                <a:moveTo>
                  <a:pt x="0" y="0"/>
                </a:moveTo>
                <a:lnTo>
                  <a:pt x="841683" y="0"/>
                </a:lnTo>
                <a:lnTo>
                  <a:pt x="841683" y="1071587"/>
                </a:lnTo>
                <a:lnTo>
                  <a:pt x="0" y="107158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xmlns="" r:embed="rId5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3619973" y="6563157"/>
            <a:ext cx="841683" cy="790130"/>
          </a:xfrm>
          <a:custGeom>
            <a:avLst/>
            <a:gdLst/>
            <a:ahLst/>
            <a:cxnLst/>
            <a:rect l="l" t="t" r="r" b="b"/>
            <a:pathLst>
              <a:path w="841683" h="790130">
                <a:moveTo>
                  <a:pt x="0" y="0"/>
                </a:moveTo>
                <a:lnTo>
                  <a:pt x="841682" y="0"/>
                </a:lnTo>
                <a:lnTo>
                  <a:pt x="841682" y="790130"/>
                </a:lnTo>
                <a:lnTo>
                  <a:pt x="0" y="790130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xmlns="" r:embed="rId5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3619973" y="5425869"/>
            <a:ext cx="841683" cy="831162"/>
          </a:xfrm>
          <a:custGeom>
            <a:avLst/>
            <a:gdLst/>
            <a:ahLst/>
            <a:cxnLst/>
            <a:rect l="l" t="t" r="r" b="b"/>
            <a:pathLst>
              <a:path w="841683" h="831162">
                <a:moveTo>
                  <a:pt x="0" y="0"/>
                </a:moveTo>
                <a:lnTo>
                  <a:pt x="841682" y="0"/>
                </a:lnTo>
                <a:lnTo>
                  <a:pt x="841682" y="831162"/>
                </a:lnTo>
                <a:lnTo>
                  <a:pt x="0" y="83116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10253528" y="7750270"/>
            <a:ext cx="947635" cy="949361"/>
          </a:xfrm>
          <a:custGeom>
            <a:avLst/>
            <a:gdLst/>
            <a:ahLst/>
            <a:cxnLst/>
            <a:rect l="l" t="t" r="r" b="b"/>
            <a:pathLst>
              <a:path w="947635" h="949361">
                <a:moveTo>
                  <a:pt x="0" y="0"/>
                </a:moveTo>
                <a:lnTo>
                  <a:pt x="947636" y="0"/>
                </a:lnTo>
                <a:lnTo>
                  <a:pt x="947636" y="949362"/>
                </a:lnTo>
                <a:lnTo>
                  <a:pt x="0" y="94936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xmlns="" r:embed="rId6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3925827" y="4287504"/>
            <a:ext cx="648152" cy="741130"/>
          </a:xfrm>
          <a:custGeom>
            <a:avLst/>
            <a:gdLst/>
            <a:ahLst/>
            <a:cxnLst/>
            <a:rect l="l" t="t" r="r" b="b"/>
            <a:pathLst>
              <a:path w="648152" h="741130">
                <a:moveTo>
                  <a:pt x="0" y="0"/>
                </a:moveTo>
                <a:lnTo>
                  <a:pt x="648152" y="0"/>
                </a:lnTo>
                <a:lnTo>
                  <a:pt x="648152" y="741131"/>
                </a:lnTo>
                <a:lnTo>
                  <a:pt x="0" y="741131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xmlns="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31778" y="3019025"/>
            <a:ext cx="800631" cy="812449"/>
          </a:xfrm>
          <a:custGeom>
            <a:avLst/>
            <a:gdLst/>
            <a:ahLst/>
            <a:cxnLst/>
            <a:rect l="l" t="t" r="r" b="b"/>
            <a:pathLst>
              <a:path w="800631" h="812449">
                <a:moveTo>
                  <a:pt x="0" y="0"/>
                </a:moveTo>
                <a:lnTo>
                  <a:pt x="800632" y="0"/>
                </a:lnTo>
                <a:lnTo>
                  <a:pt x="800632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xmlns="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68242" y="7798685"/>
            <a:ext cx="676548" cy="812449"/>
          </a:xfrm>
          <a:custGeom>
            <a:avLst/>
            <a:gdLst/>
            <a:ahLst/>
            <a:cxnLst/>
            <a:rect l="l" t="t" r="r" b="b"/>
            <a:pathLst>
              <a:path w="676548" h="812449">
                <a:moveTo>
                  <a:pt x="0" y="0"/>
                </a:moveTo>
                <a:lnTo>
                  <a:pt x="676549" y="0"/>
                </a:lnTo>
                <a:lnTo>
                  <a:pt x="676549" y="812448"/>
                </a:lnTo>
                <a:lnTo>
                  <a:pt x="0" y="81244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xmlns="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1511252" y="7798685"/>
            <a:ext cx="790291" cy="812449"/>
          </a:xfrm>
          <a:custGeom>
            <a:avLst/>
            <a:gdLst/>
            <a:ahLst/>
            <a:cxnLst/>
            <a:rect l="l" t="t" r="r" b="b"/>
            <a:pathLst>
              <a:path w="790291" h="812449">
                <a:moveTo>
                  <a:pt x="0" y="0"/>
                </a:moveTo>
                <a:lnTo>
                  <a:pt x="790290" y="0"/>
                </a:lnTo>
                <a:lnTo>
                  <a:pt x="790290" y="812448"/>
                </a:lnTo>
                <a:lnTo>
                  <a:pt x="0" y="812448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xmlns="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251221" y="2808390"/>
            <a:ext cx="851137" cy="812449"/>
          </a:xfrm>
          <a:custGeom>
            <a:avLst/>
            <a:gdLst/>
            <a:ahLst/>
            <a:cxnLst/>
            <a:rect l="l" t="t" r="r" b="b"/>
            <a:pathLst>
              <a:path w="851137" h="812449">
                <a:moveTo>
                  <a:pt x="0" y="0"/>
                </a:moveTo>
                <a:lnTo>
                  <a:pt x="851137" y="0"/>
                </a:lnTo>
                <a:lnTo>
                  <a:pt x="851137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xmlns="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632487" y="2923343"/>
            <a:ext cx="669162" cy="812449"/>
          </a:xfrm>
          <a:custGeom>
            <a:avLst/>
            <a:gdLst/>
            <a:ahLst/>
            <a:cxnLst/>
            <a:rect l="l" t="t" r="r" b="b"/>
            <a:pathLst>
              <a:path w="669162" h="812449">
                <a:moveTo>
                  <a:pt x="0" y="0"/>
                </a:moveTo>
                <a:lnTo>
                  <a:pt x="669162" y="0"/>
                </a:lnTo>
                <a:lnTo>
                  <a:pt x="669162" y="812448"/>
                </a:lnTo>
                <a:lnTo>
                  <a:pt x="0" y="81244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xmlns="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709793" y="4358822"/>
            <a:ext cx="583486" cy="812449"/>
          </a:xfrm>
          <a:custGeom>
            <a:avLst/>
            <a:gdLst/>
            <a:ahLst/>
            <a:cxnLst/>
            <a:rect l="l" t="t" r="r" b="b"/>
            <a:pathLst>
              <a:path w="583486" h="812449">
                <a:moveTo>
                  <a:pt x="0" y="0"/>
                </a:moveTo>
                <a:lnTo>
                  <a:pt x="583485" y="0"/>
                </a:lnTo>
                <a:lnTo>
                  <a:pt x="583485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xmlns="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640365" y="5449842"/>
            <a:ext cx="722341" cy="812449"/>
          </a:xfrm>
          <a:custGeom>
            <a:avLst/>
            <a:gdLst/>
            <a:ahLst/>
            <a:cxnLst/>
            <a:rect l="l" t="t" r="r" b="b"/>
            <a:pathLst>
              <a:path w="722341" h="812449">
                <a:moveTo>
                  <a:pt x="0" y="0"/>
                </a:moveTo>
                <a:lnTo>
                  <a:pt x="722341" y="0"/>
                </a:lnTo>
                <a:lnTo>
                  <a:pt x="722341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xmlns="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550257" y="6563157"/>
            <a:ext cx="812449" cy="812449"/>
          </a:xfrm>
          <a:custGeom>
            <a:avLst/>
            <a:gdLst/>
            <a:ahLst/>
            <a:cxnLst/>
            <a:rect l="l" t="t" r="r" b="b"/>
            <a:pathLst>
              <a:path w="812449" h="812449">
                <a:moveTo>
                  <a:pt x="0" y="0"/>
                </a:moveTo>
                <a:lnTo>
                  <a:pt x="812449" y="0"/>
                </a:lnTo>
                <a:lnTo>
                  <a:pt x="812449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xmlns="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425207" y="4287504"/>
            <a:ext cx="800631" cy="812449"/>
          </a:xfrm>
          <a:custGeom>
            <a:avLst/>
            <a:gdLst/>
            <a:ahLst/>
            <a:cxnLst/>
            <a:rect l="l" t="t" r="r" b="b"/>
            <a:pathLst>
              <a:path w="800631" h="812449">
                <a:moveTo>
                  <a:pt x="0" y="0"/>
                </a:moveTo>
                <a:lnTo>
                  <a:pt x="800631" y="0"/>
                </a:lnTo>
                <a:lnTo>
                  <a:pt x="800631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xmlns="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374475" y="5449842"/>
            <a:ext cx="927068" cy="812449"/>
          </a:xfrm>
          <a:custGeom>
            <a:avLst/>
            <a:gdLst/>
            <a:ahLst/>
            <a:cxnLst/>
            <a:rect l="l" t="t" r="r" b="b"/>
            <a:pathLst>
              <a:path w="927068" h="812449">
                <a:moveTo>
                  <a:pt x="0" y="0"/>
                </a:moveTo>
                <a:lnTo>
                  <a:pt x="927067" y="0"/>
                </a:lnTo>
                <a:lnTo>
                  <a:pt x="927067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xmlns="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389153" y="6664518"/>
            <a:ext cx="799154" cy="812449"/>
          </a:xfrm>
          <a:custGeom>
            <a:avLst/>
            <a:gdLst/>
            <a:ahLst/>
            <a:cxnLst/>
            <a:rect l="l" t="t" r="r" b="b"/>
            <a:pathLst>
              <a:path w="799154" h="812449">
                <a:moveTo>
                  <a:pt x="0" y="0"/>
                </a:moveTo>
                <a:lnTo>
                  <a:pt x="799154" y="0"/>
                </a:lnTo>
                <a:lnTo>
                  <a:pt x="799154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xmlns="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831778" y="5326366"/>
            <a:ext cx="836249" cy="916209"/>
          </a:xfrm>
          <a:custGeom>
            <a:avLst/>
            <a:gdLst/>
            <a:ahLst/>
            <a:cxnLst/>
            <a:rect l="l" t="t" r="r" b="b"/>
            <a:pathLst>
              <a:path w="836249" h="916209">
                <a:moveTo>
                  <a:pt x="0" y="0"/>
                </a:moveTo>
                <a:lnTo>
                  <a:pt x="836249" y="0"/>
                </a:lnTo>
                <a:lnTo>
                  <a:pt x="836249" y="916209"/>
                </a:lnTo>
                <a:lnTo>
                  <a:pt x="0" y="916209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xmlns="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3838956" y="6535845"/>
            <a:ext cx="829072" cy="904741"/>
          </a:xfrm>
          <a:custGeom>
            <a:avLst/>
            <a:gdLst/>
            <a:ahLst/>
            <a:cxnLst/>
            <a:rect l="l" t="t" r="r" b="b"/>
            <a:pathLst>
              <a:path w="829072" h="904741">
                <a:moveTo>
                  <a:pt x="0" y="0"/>
                </a:moveTo>
                <a:lnTo>
                  <a:pt x="829071" y="0"/>
                </a:lnTo>
                <a:lnTo>
                  <a:pt x="829071" y="904741"/>
                </a:lnTo>
                <a:lnTo>
                  <a:pt x="0" y="904741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xmlns="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722539" y="7804110"/>
            <a:ext cx="729864" cy="719248"/>
          </a:xfrm>
          <a:custGeom>
            <a:avLst/>
            <a:gdLst/>
            <a:ahLst/>
            <a:cxnLst/>
            <a:rect l="l" t="t" r="r" b="b"/>
            <a:pathLst>
              <a:path w="729864" h="719248">
                <a:moveTo>
                  <a:pt x="0" y="0"/>
                </a:moveTo>
                <a:lnTo>
                  <a:pt x="729865" y="0"/>
                </a:lnTo>
                <a:lnTo>
                  <a:pt x="729865" y="719248"/>
                </a:lnTo>
                <a:lnTo>
                  <a:pt x="0" y="719248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xmlns="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4892238" y="1255817"/>
            <a:ext cx="8503523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Resource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45136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45136B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57820" y="4482104"/>
            <a:ext cx="12751853" cy="143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203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My objective was to gather data on the prices and various features of 100 crypto coins of your choosing spanning the last decade from the CoinGecko API. I was to store this data in a SQL database and use Power BI for analysis. My goal eventually was to derive insights that will inform my client's cryptocurrency investment decisions.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433" y="-339559"/>
            <a:ext cx="8956821" cy="11772679"/>
            <a:chOff x="0" y="0"/>
            <a:chExt cx="2171400" cy="2854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1400" cy="2854048"/>
            </a:xfrm>
            <a:custGeom>
              <a:avLst/>
              <a:gdLst/>
              <a:ahLst/>
              <a:cxnLst/>
              <a:rect l="l" t="t" r="r" b="b"/>
              <a:pathLst>
                <a:path w="2171400" h="2854048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5F2C8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2433" y="-339559"/>
            <a:ext cx="8735127" cy="6811477"/>
            <a:chOff x="0" y="0"/>
            <a:chExt cx="6350000" cy="4951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8520" r="-85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334905" y="5642237"/>
            <a:ext cx="2264637" cy="1659361"/>
          </a:xfrm>
          <a:custGeom>
            <a:avLst/>
            <a:gdLst/>
            <a:ahLst/>
            <a:cxnLst/>
            <a:rect l="l" t="t" r="r" b="b"/>
            <a:pathLst>
              <a:path w="2264637" h="1659361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137" y="1414123"/>
            <a:ext cx="5376858" cy="16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10 Performing Coins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137" y="3393723"/>
            <a:ext cx="6274156" cy="45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Bitcoin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Ethereum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Tether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BNB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Solana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USDC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XRP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Lido Staked Ether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Dogecoin</a:t>
            </a:r>
          </a:p>
          <a:p>
            <a:pPr marL="529786" lvl="1" indent="-264893" algn="l">
              <a:lnSpc>
                <a:spcPts val="3656"/>
              </a:lnSpc>
              <a:buAutoNum type="arabicPeriod"/>
            </a:pPr>
            <a:r>
              <a:rPr lang="en-US" sz="2453" spc="39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Toncoin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0504" y="6671470"/>
            <a:ext cx="6608796" cy="169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sz="2502" b="1" i="1" spc="25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The Data Colection Process was don Using the Coingeco API through the Pycoingeco Library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7219" y="3358829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Faced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84175" y="6983210"/>
            <a:ext cx="452472" cy="497719"/>
            <a:chOff x="0" y="-40639"/>
            <a:chExt cx="812800" cy="894080"/>
          </a:xfrm>
          <a:solidFill>
            <a:srgbClr val="FDAE49"/>
          </a:solidFill>
        </p:grpSpPr>
        <p:sp>
          <p:nvSpPr>
            <p:cNvPr id="7" name="Freeform 7"/>
            <p:cNvSpPr/>
            <p:nvPr/>
          </p:nvSpPr>
          <p:spPr>
            <a:xfrm>
              <a:off x="0" y="-40639"/>
              <a:ext cx="812800" cy="894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>
                <a:alpha val="32941"/>
              </a:srgbClr>
            </a:solidFill>
            <a:ln w="742950" cap="sq">
              <a:solidFill>
                <a:srgbClr val="FDAE49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921546" y="1425268"/>
            <a:ext cx="5334876" cy="2086085"/>
            <a:chOff x="0" y="0"/>
            <a:chExt cx="1234628" cy="4827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DAE49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07532" y="1878174"/>
            <a:ext cx="1228028" cy="1226514"/>
            <a:chOff x="0" y="0"/>
            <a:chExt cx="323431" cy="323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584961" y="2179975"/>
            <a:ext cx="4183100" cy="50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Inability to collect Historical Data due to limitations of the A.P.I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67546" y="1715095"/>
            <a:ext cx="4100514" cy="3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Integrity</a:t>
            </a:r>
          </a:p>
        </p:txBody>
      </p:sp>
      <p:sp>
        <p:nvSpPr>
          <p:cNvPr id="21" name="Freeform 21"/>
          <p:cNvSpPr/>
          <p:nvPr/>
        </p:nvSpPr>
        <p:spPr>
          <a:xfrm rot="-10800000">
            <a:off x="9028187" y="594072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8921546" y="3921441"/>
            <a:ext cx="5334876" cy="2086085"/>
            <a:chOff x="0" y="0"/>
            <a:chExt cx="1234628" cy="4827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DAE49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07532" y="4374347"/>
            <a:ext cx="1228028" cy="1226514"/>
            <a:chOff x="0" y="0"/>
            <a:chExt cx="323431" cy="3230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584961" y="4676148"/>
            <a:ext cx="4183100" cy="75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I wasn’t able to successfully embed my Power BI dashboard into the slides, so I had to make due anyway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67546" y="4211268"/>
            <a:ext cx="4100514" cy="3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Innovation</a:t>
            </a:r>
          </a:p>
        </p:txBody>
      </p:sp>
      <p:sp>
        <p:nvSpPr>
          <p:cNvPr id="30" name="Freeform 30"/>
          <p:cNvSpPr/>
          <p:nvPr/>
        </p:nvSpPr>
        <p:spPr>
          <a:xfrm>
            <a:off x="8520301" y="4492659"/>
            <a:ext cx="943649" cy="943649"/>
          </a:xfrm>
          <a:custGeom>
            <a:avLst/>
            <a:gdLst/>
            <a:ahLst/>
            <a:cxnLst/>
            <a:rect l="l" t="t" r="r" b="b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8921546" y="6579539"/>
            <a:ext cx="5334876" cy="2086085"/>
            <a:chOff x="0" y="0"/>
            <a:chExt cx="1234628" cy="4827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DAE49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307532" y="7032444"/>
            <a:ext cx="1228028" cy="1226514"/>
            <a:chOff x="0" y="0"/>
            <a:chExt cx="323431" cy="3230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584961" y="7334245"/>
            <a:ext cx="4183100" cy="50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The Process took too long which meant I could not turn in my project on time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67546" y="6869366"/>
            <a:ext cx="4100514" cy="3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 Constraints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8571284" y="2050422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1" name="Group 41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2C85"/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8624386" y="7189139"/>
            <a:ext cx="807603" cy="969829"/>
          </a:xfrm>
          <a:custGeom>
            <a:avLst/>
            <a:gdLst/>
            <a:ahLst/>
            <a:cxnLst/>
            <a:rect l="l" t="t" r="r" b="b"/>
            <a:pathLst>
              <a:path w="807603" h="969829">
                <a:moveTo>
                  <a:pt x="0" y="0"/>
                </a:moveTo>
                <a:lnTo>
                  <a:pt x="807603" y="0"/>
                </a:lnTo>
                <a:lnTo>
                  <a:pt x="807603" y="969829"/>
                </a:lnTo>
                <a:lnTo>
                  <a:pt x="0" y="969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DAE49"/>
            </a:solidFill>
            <a:ln w="123825" cap="rnd">
              <a:solidFill>
                <a:srgbClr val="5F2C85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847925" y="1003126"/>
            <a:ext cx="723747" cy="838023"/>
          </a:xfrm>
          <a:custGeom>
            <a:avLst/>
            <a:gdLst/>
            <a:ahLst/>
            <a:cxnLst/>
            <a:rect l="l" t="t" r="r" b="b"/>
            <a:pathLst>
              <a:path w="723747" h="838023">
                <a:moveTo>
                  <a:pt x="0" y="0"/>
                </a:moveTo>
                <a:lnTo>
                  <a:pt x="723747" y="0"/>
                </a:lnTo>
                <a:lnTo>
                  <a:pt x="723747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DAE49"/>
            </a:solidFill>
            <a:ln w="123825" cap="rnd">
              <a:solidFill>
                <a:srgbClr val="5F2C85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DAE49"/>
            </a:solidFill>
            <a:ln w="123825" cap="rnd">
              <a:solidFill>
                <a:srgbClr val="5F2C85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DAE49"/>
            </a:solidFill>
            <a:ln w="123825" cap="rnd">
              <a:solidFill>
                <a:srgbClr val="5F2C85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6661554" y="1325811"/>
            <a:ext cx="763553" cy="799913"/>
          </a:xfrm>
          <a:custGeom>
            <a:avLst/>
            <a:gdLst/>
            <a:ahLst/>
            <a:cxnLst/>
            <a:rect l="l" t="t" r="r" b="b"/>
            <a:pathLst>
              <a:path w="763553" h="799913">
                <a:moveTo>
                  <a:pt x="0" y="0"/>
                </a:moveTo>
                <a:lnTo>
                  <a:pt x="763553" y="0"/>
                </a:lnTo>
                <a:lnTo>
                  <a:pt x="763553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0143583" y="5480229"/>
            <a:ext cx="937482" cy="724418"/>
          </a:xfrm>
          <a:custGeom>
            <a:avLst/>
            <a:gdLst/>
            <a:ahLst/>
            <a:cxnLst/>
            <a:rect l="l" t="t" r="r" b="b"/>
            <a:pathLst>
              <a:path w="937482" h="724418">
                <a:moveTo>
                  <a:pt x="0" y="0"/>
                </a:moveTo>
                <a:lnTo>
                  <a:pt x="937482" y="0"/>
                </a:lnTo>
                <a:lnTo>
                  <a:pt x="937482" y="724419"/>
                </a:lnTo>
                <a:lnTo>
                  <a:pt x="0" y="724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3784777" y="5444976"/>
            <a:ext cx="722660" cy="794926"/>
          </a:xfrm>
          <a:custGeom>
            <a:avLst/>
            <a:gdLst/>
            <a:ahLst/>
            <a:cxnLst/>
            <a:rect l="l" t="t" r="r" b="b"/>
            <a:pathLst>
              <a:path w="722660" h="794926">
                <a:moveTo>
                  <a:pt x="0" y="0"/>
                </a:moveTo>
                <a:lnTo>
                  <a:pt x="722660" y="0"/>
                </a:lnTo>
                <a:lnTo>
                  <a:pt x="722660" y="794925"/>
                </a:lnTo>
                <a:lnTo>
                  <a:pt x="0" y="794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2095642" y="2054763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b="1" spc="-102">
                <a:solidFill>
                  <a:srgbClr val="45136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2390" y="6672483"/>
            <a:ext cx="2738293" cy="22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7"/>
              </a:lnSpc>
            </a:pPr>
            <a:r>
              <a:rPr lang="en-US" sz="1284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Get Data.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41872" y="6327841"/>
            <a:ext cx="2099327" cy="27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1779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33784" y="6672483"/>
            <a:ext cx="2738293" cy="4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7"/>
              </a:lnSpc>
            </a:pPr>
            <a:r>
              <a:rPr lang="en-US" sz="1284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Process and Store Data in SQL Database.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3267" y="6327841"/>
            <a:ext cx="2099327" cy="27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1779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43178" y="6672483"/>
            <a:ext cx="2738293" cy="4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7"/>
              </a:lnSpc>
            </a:pPr>
            <a:r>
              <a:rPr lang="en-US" sz="1284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Synthesize Data and create visualizations.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62661" y="6327841"/>
            <a:ext cx="2099327" cy="27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1779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54573" y="6672483"/>
            <a:ext cx="2738293" cy="22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7"/>
              </a:lnSpc>
            </a:pPr>
            <a:r>
              <a:rPr lang="en-US" sz="1284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Apply Insights to Business.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74055" y="6327841"/>
            <a:ext cx="2099327" cy="27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1779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95642" y="3053081"/>
            <a:ext cx="10658931" cy="78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1"/>
              </a:lnSpc>
            </a:pPr>
            <a:r>
              <a:rPr lang="en-US" sz="2200">
                <a:solidFill>
                  <a:srgbClr val="5F2C85"/>
                </a:solidFill>
                <a:latin typeface="Open Sauce"/>
                <a:ea typeface="Open Sauce"/>
                <a:cs typeface="Open Sauce"/>
                <a:sym typeface="Open Sauce"/>
              </a:rPr>
              <a:t>To draw out useful business insights from the data in order to help clients make Informed Data-driven Decisions 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6729989" y="5444976"/>
            <a:ext cx="841683" cy="829440"/>
          </a:xfrm>
          <a:custGeom>
            <a:avLst/>
            <a:gdLst/>
            <a:ahLst/>
            <a:cxnLst/>
            <a:rect l="l" t="t" r="r" b="b"/>
            <a:pathLst>
              <a:path w="841683" h="829440">
                <a:moveTo>
                  <a:pt x="0" y="0"/>
                </a:moveTo>
                <a:lnTo>
                  <a:pt x="841683" y="0"/>
                </a:lnTo>
                <a:lnTo>
                  <a:pt x="841683" y="829440"/>
                </a:lnTo>
                <a:lnTo>
                  <a:pt x="0" y="8294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3193083" y="5432733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034" y="3348832"/>
            <a:ext cx="8575931" cy="30861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45136B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17592" y="3676944"/>
            <a:ext cx="7694557" cy="200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3622" y="694996"/>
            <a:ext cx="12775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Code: Creating the </a:t>
            </a:r>
            <a:r>
              <a:rPr lang="en-US" sz="4692" b="1" spc="-93" dirty="0" err="1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Coingeco</a:t>
            </a:r>
            <a:r>
              <a:rPr lang="en-US" sz="4692" b="1" spc="-93" dirty="0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API object </a:t>
            </a:r>
            <a:endParaRPr lang="en-US" sz="4692" b="1" spc="-93" dirty="0">
              <a:solidFill>
                <a:srgbClr val="5F2C85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1464140"/>
            <a:ext cx="15240000" cy="7717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3622" y="694996"/>
            <a:ext cx="12775777" cy="77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Code: Quoting the Coins against USD </a:t>
            </a:r>
            <a:endParaRPr lang="en-US" sz="4692" b="1" spc="-93" dirty="0">
              <a:solidFill>
                <a:srgbClr val="5F2C85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22" y="1866900"/>
            <a:ext cx="15240000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FDAE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3622" y="694996"/>
            <a:ext cx="12775777" cy="77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 smtClean="0">
                <a:solidFill>
                  <a:srgbClr val="5F2C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Code: Getting the top 10 coins from the List</a:t>
            </a:r>
            <a:endParaRPr lang="en-US" sz="4692" b="1" spc="-93" dirty="0">
              <a:solidFill>
                <a:srgbClr val="5F2C85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22" y="1686042"/>
            <a:ext cx="15240000" cy="74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348</Words>
  <Application>Microsoft Office PowerPoint</Application>
  <PresentationFormat>Custom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Sauce Bold</vt:lpstr>
      <vt:lpstr>Montserrat Bold</vt:lpstr>
      <vt:lpstr>Open Sauce</vt:lpstr>
      <vt:lpstr>Arial</vt:lpstr>
      <vt:lpstr>Open Sauce Heavy</vt:lpstr>
      <vt:lpstr>Open Sauce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cp:lastModifiedBy>NCPWD 17</cp:lastModifiedBy>
  <cp:revision>2</cp:revision>
  <dcterms:created xsi:type="dcterms:W3CDTF">2006-08-16T00:00:00Z</dcterms:created>
  <dcterms:modified xsi:type="dcterms:W3CDTF">2024-09-27T16:34:27Z</dcterms:modified>
  <dc:identifier>DAGQ7HKKltk</dc:identifier>
</cp:coreProperties>
</file>